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3" r:id="rId5"/>
    <p:sldMasterId id="2147483684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5143500" cx="9144000"/>
  <p:notesSz cx="6858000" cy="9144000"/>
  <p:embeddedFontLst>
    <p:embeddedFont>
      <p:font typeface="Play"/>
      <p:regular r:id="rId28"/>
      <p:bold r:id="rId29"/>
    </p:embeddedFont>
    <p:embeddedFont>
      <p:font typeface="Source Code Pr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FC0CBD-2A25-4D69-B2E7-196992EE19AB}">
  <a:tblStyle styleId="{C2FC0CBD-2A25-4D69-B2E7-196992EE19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Play-regular.fntdata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Play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SourceCodePro-bold.fntdata"/><Relationship Id="rId30" Type="http://schemas.openxmlformats.org/officeDocument/2006/relationships/font" Target="fonts/SourceCodePro-regular.fntdata"/><Relationship Id="rId11" Type="http://schemas.openxmlformats.org/officeDocument/2006/relationships/slide" Target="slides/slide3.xml"/><Relationship Id="rId33" Type="http://schemas.openxmlformats.org/officeDocument/2006/relationships/font" Target="fonts/SourceCodePro-boldItalic.fntdata"/><Relationship Id="rId10" Type="http://schemas.openxmlformats.org/officeDocument/2006/relationships/slide" Target="slides/slide2.xml"/><Relationship Id="rId32" Type="http://schemas.openxmlformats.org/officeDocument/2006/relationships/font" Target="fonts/SourceCodePro-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06617ceb7_0_5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306617ceb7_0_5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306617ceb7_0_5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06617ceb7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306617ceb7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fc3f4bb7a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2fc3f4bb7a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06617ceb7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306617ceb7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2fc3f4bb7a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2fc3f4bb7a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06617ceb7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306617ceb7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306617ceb7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306617ceb7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06617ceb7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306617ceb7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306617ceb7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306617ceb7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306617ceb7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306617ceb7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06617ceb7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306617ceb7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want to see a demo, feel free to talk to me or email to jiadongb@uci.edu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06617ce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306617ce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f616239a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2f616239a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306617ceb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306617ceb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06617ceb7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306617ceb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06617ceb7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306617ceb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2fc3f4bb7a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2fc3f4bb7a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06617ceb7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06617ceb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2fc3f4bb7a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2fc3f4bb7a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975" y="4909117"/>
            <a:ext cx="378561" cy="1645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6"/>
          <p:cNvCxnSpPr/>
          <p:nvPr/>
        </p:nvCxnSpPr>
        <p:spPr>
          <a:xfrm>
            <a:off x="620800" y="4864150"/>
            <a:ext cx="8026500" cy="72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6"/>
          <p:cNvSpPr txBox="1"/>
          <p:nvPr/>
        </p:nvSpPr>
        <p:spPr>
          <a:xfrm>
            <a:off x="3941700" y="4864150"/>
            <a:ext cx="12606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63238"/>
                </a:solidFill>
              </a:rPr>
              <a:t>Jiadong Bai, UC Irvine</a:t>
            </a:r>
            <a:endParaRPr sz="800">
              <a:solidFill>
                <a:srgbClr val="263238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6" name="Google Shape;86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101" name="Google Shape;10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2" name="Google Shape;10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9" name="Google Shape;119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33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9" name="Google Shape;149;p33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1" name="Google Shape;151;p33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2" name="Google Shape;162;p35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63" name="Google Shape;163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6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6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0" name="Google Shape;170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7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6" name="Google Shape;176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8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000"/>
              <a:buChar char="●"/>
              <a:defRPr sz="2000">
                <a:solidFill>
                  <a:srgbClr val="263238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Char char="○"/>
              <a:defRPr sz="1800">
                <a:solidFill>
                  <a:srgbClr val="263238"/>
                </a:solidFill>
              </a:defRPr>
            </a:lvl2pPr>
            <a:lvl3pPr indent="-3175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Char char="■"/>
              <a:defRPr>
                <a:solidFill>
                  <a:srgbClr val="263238"/>
                </a:solidFill>
              </a:defRPr>
            </a:lvl3pPr>
            <a:lvl4pPr indent="-3175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Char char="●"/>
              <a:defRPr>
                <a:solidFill>
                  <a:srgbClr val="263238"/>
                </a:solidFill>
              </a:defRPr>
            </a:lvl4pPr>
            <a:lvl5pPr indent="-3175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Char char="○"/>
              <a:defRPr>
                <a:solidFill>
                  <a:srgbClr val="263238"/>
                </a:solidFill>
              </a:defRPr>
            </a:lvl5pPr>
            <a:lvl6pPr indent="-3175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Char char="■"/>
              <a:defRPr>
                <a:solidFill>
                  <a:srgbClr val="263238"/>
                </a:solidFill>
              </a:defRPr>
            </a:lvl6pPr>
            <a:lvl7pPr indent="-3175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Char char="●"/>
              <a:defRPr>
                <a:solidFill>
                  <a:srgbClr val="263238"/>
                </a:solidFill>
              </a:defRPr>
            </a:lvl7pPr>
            <a:lvl8pPr indent="-3175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Char char="○"/>
              <a:defRPr>
                <a:solidFill>
                  <a:srgbClr val="263238"/>
                </a:solidFill>
              </a:defRPr>
            </a:lvl8pPr>
            <a:lvl9pPr indent="-3175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Char char="■"/>
              <a:defRPr>
                <a:solidFill>
                  <a:srgbClr val="263238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hyperlink" Target="https://ds4all.ics.uci.edu/" TargetMode="External"/><Relationship Id="rId5" Type="http://schemas.openxmlformats.org/officeDocument/2006/relationships/hyperlink" Target="https://texera.io/" TargetMode="External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9"/>
          <p:cNvSpPr/>
          <p:nvPr/>
        </p:nvSpPr>
        <p:spPr>
          <a:xfrm>
            <a:off x="3972050" y="240325"/>
            <a:ext cx="4929369" cy="4721688"/>
          </a:xfrm>
          <a:custGeom>
            <a:rect b="b" l="l" r="r" t="t"/>
            <a:pathLst>
              <a:path extrusionOk="0" h="6212748" w="6572492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7F7F7F">
              <a:alpha val="247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9"/>
          <p:cNvSpPr/>
          <p:nvPr/>
        </p:nvSpPr>
        <p:spPr>
          <a:xfrm flipH="1">
            <a:off x="6677525" y="2796700"/>
            <a:ext cx="2223900" cy="2105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9"/>
          <p:cNvSpPr/>
          <p:nvPr/>
        </p:nvSpPr>
        <p:spPr>
          <a:xfrm>
            <a:off x="481331" y="467456"/>
            <a:ext cx="8178900" cy="4206000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9"/>
          <p:cNvSpPr txBox="1"/>
          <p:nvPr>
            <p:ph type="ctrTitle"/>
          </p:nvPr>
        </p:nvSpPr>
        <p:spPr>
          <a:xfrm>
            <a:off x="3972050" y="518125"/>
            <a:ext cx="4599000" cy="28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lay"/>
              <a:buNone/>
            </a:pPr>
            <a:r>
              <a:rPr b="1" lang="en" sz="3400"/>
              <a:t>DS4ALL: </a:t>
            </a:r>
            <a:r>
              <a:rPr lang="en" sz="3400"/>
              <a:t>Teaching High-School Students Data Science and AI/ML Using the </a:t>
            </a:r>
            <a:r>
              <a:rPr b="1" lang="en" sz="3400">
                <a:solidFill>
                  <a:srgbClr val="6D9EEB"/>
                </a:solidFill>
              </a:rPr>
              <a:t>Texera</a:t>
            </a:r>
            <a:r>
              <a:rPr lang="en" sz="3400"/>
              <a:t> Workflow Platform as a Service</a:t>
            </a:r>
            <a:endParaRPr sz="3400"/>
          </a:p>
        </p:txBody>
      </p:sp>
      <p:sp>
        <p:nvSpPr>
          <p:cNvPr id="195" name="Google Shape;195;p39"/>
          <p:cNvSpPr txBox="1"/>
          <p:nvPr>
            <p:ph idx="1" type="subTitle"/>
          </p:nvPr>
        </p:nvSpPr>
        <p:spPr>
          <a:xfrm>
            <a:off x="4012600" y="3390025"/>
            <a:ext cx="3535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/>
              <a:t>A joint work of </a:t>
            </a:r>
            <a:r>
              <a:rPr lang="en" sz="1300"/>
              <a:t>UC Irvine</a:t>
            </a:r>
            <a:r>
              <a:rPr lang="en" sz="1300"/>
              <a:t> and UCLA</a:t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300"/>
              <a:t>Presenter: </a:t>
            </a:r>
            <a:r>
              <a:rPr b="1" lang="en" sz="1300"/>
              <a:t>Jiadong Bai, jiadongb@uci.edu</a:t>
            </a:r>
            <a:endParaRPr b="1"/>
          </a:p>
        </p:txBody>
      </p:sp>
      <p:pic>
        <p:nvPicPr>
          <p:cNvPr id="196" name="Google Shape;19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173" y="885098"/>
            <a:ext cx="3131275" cy="80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973" y="2282500"/>
            <a:ext cx="2880865" cy="162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Step3: add a Line 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8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48"/>
          <p:cNvSpPr txBox="1"/>
          <p:nvPr/>
        </p:nvSpPr>
        <p:spPr>
          <a:xfrm>
            <a:off x="965100" y="4538075"/>
            <a:ext cx="17397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via code (Python)</a:t>
            </a:r>
            <a:endParaRPr sz="1000">
              <a:solidFill>
                <a:srgbClr val="263238"/>
              </a:solidFill>
            </a:endParaRPr>
          </a:p>
        </p:txBody>
      </p:sp>
      <p:sp>
        <p:nvSpPr>
          <p:cNvPr id="291" name="Google Shape;291;p48"/>
          <p:cNvSpPr txBox="1"/>
          <p:nvPr/>
        </p:nvSpPr>
        <p:spPr>
          <a:xfrm>
            <a:off x="5499475" y="4538075"/>
            <a:ext cx="17397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via Texera</a:t>
            </a:r>
            <a:endParaRPr sz="1000">
              <a:solidFill>
                <a:srgbClr val="263238"/>
              </a:solidFill>
            </a:endParaRPr>
          </a:p>
        </p:txBody>
      </p:sp>
      <p:pic>
        <p:nvPicPr>
          <p:cNvPr id="292" name="Google Shape;29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50" y="1269651"/>
            <a:ext cx="2545925" cy="336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8"/>
          <p:cNvPicPr preferRelativeResize="0"/>
          <p:nvPr/>
        </p:nvPicPr>
        <p:blipFill/>
        <p:spPr>
          <a:xfrm>
            <a:off x="2926975" y="1379213"/>
            <a:ext cx="6097952" cy="314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Step3: add a Line 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9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49"/>
          <p:cNvSpPr txBox="1"/>
          <p:nvPr/>
        </p:nvSpPr>
        <p:spPr>
          <a:xfrm>
            <a:off x="965100" y="4538075"/>
            <a:ext cx="17397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via code (Python)</a:t>
            </a:r>
            <a:endParaRPr sz="1000">
              <a:solidFill>
                <a:srgbClr val="263238"/>
              </a:solidFill>
            </a:endParaRPr>
          </a:p>
        </p:txBody>
      </p:sp>
      <p:sp>
        <p:nvSpPr>
          <p:cNvPr id="301" name="Google Shape;301;p49"/>
          <p:cNvSpPr txBox="1"/>
          <p:nvPr/>
        </p:nvSpPr>
        <p:spPr>
          <a:xfrm>
            <a:off x="5499475" y="4538075"/>
            <a:ext cx="17397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via Texera</a:t>
            </a:r>
            <a:endParaRPr sz="1000">
              <a:solidFill>
                <a:srgbClr val="263238"/>
              </a:solidFill>
            </a:endParaRPr>
          </a:p>
        </p:txBody>
      </p:sp>
      <p:pic>
        <p:nvPicPr>
          <p:cNvPr id="302" name="Google Shape;30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50" y="1269651"/>
            <a:ext cx="2545925" cy="336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9850" y="1379225"/>
            <a:ext cx="6097951" cy="314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Collaborate with other students</a:t>
            </a:r>
            <a:endParaRPr/>
          </a:p>
        </p:txBody>
      </p:sp>
      <p:sp>
        <p:nvSpPr>
          <p:cNvPr id="309" name="Google Shape;309;p50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0" name="Google Shape;310;p50"/>
          <p:cNvPicPr preferRelativeResize="0"/>
          <p:nvPr/>
        </p:nvPicPr>
        <p:blipFill/>
        <p:spPr>
          <a:xfrm>
            <a:off x="4373200" y="1498875"/>
            <a:ext cx="4695102" cy="277882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0"/>
          <p:cNvSpPr txBox="1"/>
          <p:nvPr/>
        </p:nvSpPr>
        <p:spPr>
          <a:xfrm>
            <a:off x="790125" y="4482500"/>
            <a:ext cx="19434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Workflow access control panel</a:t>
            </a:r>
            <a:endParaRPr sz="1000">
              <a:solidFill>
                <a:srgbClr val="263238"/>
              </a:solidFill>
            </a:endParaRPr>
          </a:p>
        </p:txBody>
      </p:sp>
      <p:sp>
        <p:nvSpPr>
          <p:cNvPr id="312" name="Google Shape;312;p50"/>
          <p:cNvSpPr txBox="1"/>
          <p:nvPr/>
        </p:nvSpPr>
        <p:spPr>
          <a:xfrm>
            <a:off x="5120700" y="4528550"/>
            <a:ext cx="30390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Two students collaborate on the same workflow</a:t>
            </a:r>
            <a:endParaRPr sz="1000">
              <a:solidFill>
                <a:srgbClr val="263238"/>
              </a:solidFill>
            </a:endParaRPr>
          </a:p>
        </p:txBody>
      </p:sp>
      <p:pic>
        <p:nvPicPr>
          <p:cNvPr id="313" name="Google Shape;313;p50"/>
          <p:cNvPicPr preferRelativeResize="0"/>
          <p:nvPr/>
        </p:nvPicPr>
        <p:blipFill/>
        <p:spPr>
          <a:xfrm>
            <a:off x="0" y="1585375"/>
            <a:ext cx="4323525" cy="2692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Collaborate with other students</a:t>
            </a:r>
            <a:endParaRPr/>
          </a:p>
        </p:txBody>
      </p:sp>
      <p:sp>
        <p:nvSpPr>
          <p:cNvPr id="319" name="Google Shape;319;p51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51"/>
          <p:cNvSpPr txBox="1"/>
          <p:nvPr/>
        </p:nvSpPr>
        <p:spPr>
          <a:xfrm>
            <a:off x="790125" y="4482500"/>
            <a:ext cx="19434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Workflow access control panel</a:t>
            </a:r>
            <a:endParaRPr sz="1000">
              <a:solidFill>
                <a:srgbClr val="263238"/>
              </a:solidFill>
            </a:endParaRPr>
          </a:p>
        </p:txBody>
      </p:sp>
      <p:sp>
        <p:nvSpPr>
          <p:cNvPr id="321" name="Google Shape;321;p51"/>
          <p:cNvSpPr txBox="1"/>
          <p:nvPr/>
        </p:nvSpPr>
        <p:spPr>
          <a:xfrm>
            <a:off x="5120700" y="4528550"/>
            <a:ext cx="30390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Two students collaborate on the same workflow</a:t>
            </a:r>
            <a:endParaRPr sz="1000">
              <a:solidFill>
                <a:srgbClr val="263238"/>
              </a:solidFill>
            </a:endParaRPr>
          </a:p>
        </p:txBody>
      </p:sp>
      <p:pic>
        <p:nvPicPr>
          <p:cNvPr id="322" name="Google Shape;3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075" y="1322800"/>
            <a:ext cx="5555599" cy="328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750" y="1322800"/>
            <a:ext cx="3171276" cy="3248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AI/ML</a:t>
            </a:r>
            <a:endParaRPr/>
          </a:p>
        </p:txBody>
      </p:sp>
      <p:sp>
        <p:nvSpPr>
          <p:cNvPr id="329" name="Google Shape;329;p52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0" name="Google Shape;33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200" y="1085825"/>
            <a:ext cx="1457850" cy="32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2"/>
          <p:cNvSpPr txBox="1"/>
          <p:nvPr/>
        </p:nvSpPr>
        <p:spPr>
          <a:xfrm>
            <a:off x="753425" y="4338125"/>
            <a:ext cx="19434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Available operators on Texera</a:t>
            </a:r>
            <a:endParaRPr sz="1000">
              <a:solidFill>
                <a:srgbClr val="263238"/>
              </a:solidFill>
            </a:endParaRPr>
          </a:p>
        </p:txBody>
      </p:sp>
      <p:pic>
        <p:nvPicPr>
          <p:cNvPr id="332" name="Google Shape;33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9475" y="1386850"/>
            <a:ext cx="6316826" cy="265024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2"/>
          <p:cNvSpPr txBox="1"/>
          <p:nvPr/>
        </p:nvSpPr>
        <p:spPr>
          <a:xfrm>
            <a:off x="4193800" y="4037100"/>
            <a:ext cx="39198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A workflow that compares 3 ML Models on the same dataset</a:t>
            </a:r>
            <a:endParaRPr sz="1000">
              <a:solidFill>
                <a:srgbClr val="26323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3"/>
          <p:cNvSpPr txBox="1"/>
          <p:nvPr>
            <p:ph type="title"/>
          </p:nvPr>
        </p:nvSpPr>
        <p:spPr>
          <a:xfrm>
            <a:off x="311700" y="163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program schedule </a:t>
            </a:r>
            <a:endParaRPr/>
          </a:p>
        </p:txBody>
      </p:sp>
      <p:sp>
        <p:nvSpPr>
          <p:cNvPr id="339" name="Google Shape;339;p53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40" name="Google Shape;340;p53"/>
          <p:cNvGraphicFramePr/>
          <p:nvPr/>
        </p:nvGraphicFramePr>
        <p:xfrm>
          <a:off x="616713" y="102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{C2FC0CBD-2A25-4D69-B2E7-196992EE19AB}</a:tableStyleId>
              </a:tblPr>
              <a:tblGrid>
                <a:gridCol w="1464225"/>
                <a:gridCol w="3809475"/>
                <a:gridCol w="2636850"/>
              </a:tblGrid>
              <a:tr h="445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Date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Morning (Lecture)	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Afternoon (Lab)	</a:t>
                      </a:r>
                      <a:endParaRPr b="1" sz="1200"/>
                    </a:p>
                  </a:txBody>
                  <a:tcPr marT="91425" marB="91425" marR="91425" marL="91425" anchor="ctr"/>
                </a:tc>
              </a:tr>
              <a:tr h="474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July 8, 2024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Program Overview; Texera Platform Overview; Construct the 1st Data Analytics Workflow on Texera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Form teams; Project topic discussion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474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July 9, 2024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and data wrangling concepts; Data science operators - Scan, Projection, Type Cast, Sort, Filter</a:t>
                      </a:r>
                      <a:endParaRPr sz="1200"/>
                    </a:p>
                  </a:txBody>
                  <a:tcPr marT="91425" marB="91425" marR="91425" marL="91425" anchor="ctr"/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Collaborative project development in each team;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Project progress demo by each team;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63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July 10, 2024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Data science operators - Union, Distinct, Intersection, Diff, Aggregate, Join; Python basics; Python UDF tuple API basics</a:t>
                      </a:r>
                      <a:endParaRPr sz="1200"/>
                    </a:p>
                  </a:txBody>
                  <a:tcPr marT="91425" marB="91425" marR="91425" marL="91425" anchor="ctr"/>
                </a:tc>
                <a:tc vMerge="1"/>
              </a:tr>
              <a:tr h="474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July 11, 2024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Python intermediate; Python UDF tuple API exercise; Python UDF table API basics </a:t>
                      </a:r>
                      <a:endParaRPr sz="1200"/>
                    </a:p>
                  </a:txBody>
                  <a:tcPr marT="91425" marB="91425" marR="91425" marL="91425" anchor="ctr"/>
                </a:tc>
                <a:tc vMerge="1"/>
              </a:tr>
              <a:tr h="63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July 12, 2024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Python advance; Python UDF table API exercise; Machine Learning introduction and hands-on practice using ML operators</a:t>
                      </a:r>
                      <a:endParaRPr sz="1200"/>
                    </a:p>
                  </a:txBody>
                  <a:tcPr marT="91425" marB="91425" marR="91425" marL="91425" anchor="ctr"/>
                </a:tc>
                <a:tc vMerge="1"/>
              </a:tr>
            </a:tbl>
          </a:graphicData>
        </a:graphic>
      </p:graphicFrame>
      <p:sp>
        <p:nvSpPr>
          <p:cNvPr id="341" name="Google Shape;341;p53"/>
          <p:cNvSpPr txBox="1"/>
          <p:nvPr/>
        </p:nvSpPr>
        <p:spPr>
          <a:xfrm>
            <a:off x="311700" y="569625"/>
            <a:ext cx="61632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63238"/>
                </a:solidFill>
              </a:rPr>
              <a:t>Week 1: Basic Data Science Operations &amp; Python</a:t>
            </a:r>
            <a:endParaRPr sz="2000">
              <a:solidFill>
                <a:srgbClr val="2632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6323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"/>
          <p:cNvSpPr txBox="1"/>
          <p:nvPr>
            <p:ph type="title"/>
          </p:nvPr>
        </p:nvSpPr>
        <p:spPr>
          <a:xfrm>
            <a:off x="311700" y="146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program schedule</a:t>
            </a:r>
            <a:endParaRPr/>
          </a:p>
        </p:txBody>
      </p:sp>
      <p:sp>
        <p:nvSpPr>
          <p:cNvPr id="347" name="Google Shape;347;p54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48" name="Google Shape;348;p54"/>
          <p:cNvGraphicFramePr/>
          <p:nvPr/>
        </p:nvGraphicFramePr>
        <p:xfrm>
          <a:off x="562125" y="124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{C2FC0CBD-2A25-4D69-B2E7-196992EE19AB}</a:tableStyleId>
              </a:tblPr>
              <a:tblGrid>
                <a:gridCol w="1478300"/>
                <a:gridCol w="3846050"/>
                <a:gridCol w="2662175"/>
              </a:tblGrid>
              <a:tr h="51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Date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Morning (Lecture)	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Afternoon (Lab)	</a:t>
                      </a:r>
                      <a:endParaRPr b="1" sz="1200"/>
                    </a:p>
                  </a:txBody>
                  <a:tcPr marT="91425" marB="91425" marR="91425" marL="91425" anchor="ctr"/>
                </a:tc>
              </a:tr>
              <a:tr h="51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July 15, 2024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Introduction to AI; Classification </a:t>
                      </a:r>
                      <a:endParaRPr sz="1200"/>
                    </a:p>
                  </a:txBody>
                  <a:tcPr marT="91425" marB="91425" marR="91425" marL="91425" anchor="ctr"/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Collaborative project development in each team;</a:t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Project progress demo by each team;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51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July 16, 2024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Machine Learning Foundations; Linear Regression</a:t>
                      </a:r>
                      <a:endParaRPr sz="1200"/>
                    </a:p>
                  </a:txBody>
                  <a:tcPr marT="91425" marB="91425" marR="91425" marL="91425" anchor="ctr"/>
                </a:tc>
                <a:tc vMerge="1"/>
              </a:tr>
              <a:tr h="51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July 17, 2024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Neural Networks</a:t>
                      </a:r>
                      <a:endParaRPr sz="1200"/>
                    </a:p>
                  </a:txBody>
                  <a:tcPr marT="91425" marB="91425" marR="91425" marL="91425" anchor="ctr"/>
                </a:tc>
                <a:tc vMerge="1"/>
              </a:tr>
              <a:tr h="51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July 18, 2024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Computer Vision, Probability, Natural Language Processing</a:t>
                      </a:r>
                      <a:endParaRPr sz="1200"/>
                    </a:p>
                  </a:txBody>
                  <a:tcPr marT="91425" marB="91425" marR="91425" marL="91425" anchor="ctr"/>
                </a:tc>
                <a:tc vMerge="1"/>
              </a:tr>
              <a:tr h="51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July 19, 2024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ChatGPT: learn how to play around with it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Project Showcase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49" name="Google Shape;349;p54"/>
          <p:cNvSpPr txBox="1"/>
          <p:nvPr/>
        </p:nvSpPr>
        <p:spPr>
          <a:xfrm>
            <a:off x="311700" y="793775"/>
            <a:ext cx="61632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63238"/>
                </a:solidFill>
              </a:rPr>
              <a:t>Week 2: AI/ML</a:t>
            </a:r>
            <a:endParaRPr sz="2000">
              <a:solidFill>
                <a:srgbClr val="2632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6323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5"/>
          <p:cNvSpPr txBox="1"/>
          <p:nvPr>
            <p:ph type="title"/>
          </p:nvPr>
        </p:nvSpPr>
        <p:spPr>
          <a:xfrm>
            <a:off x="311700" y="181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of 2024 program</a:t>
            </a:r>
            <a:endParaRPr/>
          </a:p>
        </p:txBody>
      </p:sp>
      <p:sp>
        <p:nvSpPr>
          <p:cNvPr id="355" name="Google Shape;355;p55"/>
          <p:cNvSpPr txBox="1"/>
          <p:nvPr>
            <p:ph idx="1" type="body"/>
          </p:nvPr>
        </p:nvSpPr>
        <p:spPr>
          <a:xfrm>
            <a:off x="115600" y="666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16 students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132 workflows created, in which: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21% used ML models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64% used custom Python operators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8 capstone projects, 100% used Python and ML models</a:t>
            </a:r>
            <a:endParaRPr sz="1600"/>
          </a:p>
        </p:txBody>
      </p:sp>
      <p:sp>
        <p:nvSpPr>
          <p:cNvPr id="356" name="Google Shape;356;p55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7" name="Google Shape;35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3018" y="614425"/>
            <a:ext cx="3191357" cy="17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574" y="2499175"/>
            <a:ext cx="2847324" cy="213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6075" y="2499175"/>
            <a:ext cx="2847324" cy="2135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5"/>
          <p:cNvSpPr txBox="1"/>
          <p:nvPr/>
        </p:nvSpPr>
        <p:spPr>
          <a:xfrm>
            <a:off x="2985775" y="4581500"/>
            <a:ext cx="3327600" cy="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Two groups were presenting their capstone projects</a:t>
            </a:r>
            <a:endParaRPr sz="1000">
              <a:solidFill>
                <a:srgbClr val="26323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our teaching paradigm with </a:t>
            </a:r>
            <a:r>
              <a:rPr b="1" lang="en">
                <a:solidFill>
                  <a:schemeClr val="accent1"/>
                </a:solidFill>
              </a:rPr>
              <a:t>Texera</a:t>
            </a:r>
            <a:r>
              <a:rPr lang="en"/>
              <a:t> </a:t>
            </a:r>
            <a:endParaRPr/>
          </a:p>
        </p:txBody>
      </p:sp>
      <p:sp>
        <p:nvSpPr>
          <p:cNvPr id="366" name="Google Shape;366;p56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56"/>
          <p:cNvSpPr/>
          <p:nvPr/>
        </p:nvSpPr>
        <p:spPr>
          <a:xfrm>
            <a:off x="2421936" y="1230625"/>
            <a:ext cx="4509000" cy="53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No prior c</a:t>
            </a:r>
            <a:r>
              <a:rPr b="1" lang="en" sz="1800">
                <a:solidFill>
                  <a:schemeClr val="lt1"/>
                </a:solidFill>
              </a:rPr>
              <a:t>oding experience required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368" name="Google Shape;368;p56"/>
          <p:cNvSpPr/>
          <p:nvPr/>
        </p:nvSpPr>
        <p:spPr>
          <a:xfrm>
            <a:off x="2421936" y="1996850"/>
            <a:ext cx="4509000" cy="53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No s</a:t>
            </a:r>
            <a:r>
              <a:rPr b="1" lang="en" sz="1800">
                <a:solidFill>
                  <a:schemeClr val="lt1"/>
                </a:solidFill>
              </a:rPr>
              <a:t>oftware installation</a:t>
            </a:r>
            <a:endParaRPr b="1"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69" name="Google Shape;369;p56"/>
          <p:cNvSpPr/>
          <p:nvPr/>
        </p:nvSpPr>
        <p:spPr>
          <a:xfrm>
            <a:off x="2421775" y="2763075"/>
            <a:ext cx="4509000" cy="53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Seamless</a:t>
            </a:r>
            <a:r>
              <a:rPr b="1" lang="en" sz="1800">
                <a:solidFill>
                  <a:schemeClr val="lt1"/>
                </a:solidFill>
              </a:rPr>
              <a:t> collaboration experience</a:t>
            </a:r>
            <a:endParaRPr b="1"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70" name="Google Shape;370;p56"/>
          <p:cNvSpPr/>
          <p:nvPr/>
        </p:nvSpPr>
        <p:spPr>
          <a:xfrm>
            <a:off x="2421936" y="3495125"/>
            <a:ext cx="4509000" cy="539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Efficient</a:t>
            </a:r>
            <a:r>
              <a:rPr b="1" lang="en" sz="1800">
                <a:solidFill>
                  <a:schemeClr val="lt1"/>
                </a:solidFill>
              </a:rPr>
              <a:t> feedback loop </a:t>
            </a:r>
            <a:endParaRPr b="1"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7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qr code with a logo&#10;&#10;Description automatically generated" id="376" name="Google Shape;37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4197" y="1855975"/>
            <a:ext cx="4728103" cy="250521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7"/>
          <p:cNvSpPr txBox="1"/>
          <p:nvPr/>
        </p:nvSpPr>
        <p:spPr>
          <a:xfrm>
            <a:off x="311688" y="938745"/>
            <a:ext cx="32949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63238"/>
                </a:solidFill>
              </a:rPr>
              <a:t>Learn more about DS4ALL: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https://ds4all.ics.uci.edu/</a:t>
            </a:r>
            <a:endParaRPr sz="2000">
              <a:solidFill>
                <a:srgbClr val="2632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63238"/>
              </a:solidFill>
            </a:endParaRPr>
          </a:p>
        </p:txBody>
      </p:sp>
      <p:sp>
        <p:nvSpPr>
          <p:cNvPr id="378" name="Google Shape;378;p57"/>
          <p:cNvSpPr txBox="1"/>
          <p:nvPr/>
        </p:nvSpPr>
        <p:spPr>
          <a:xfrm>
            <a:off x="4529450" y="970975"/>
            <a:ext cx="41646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63238"/>
                </a:solidFill>
              </a:rPr>
              <a:t>Learn more</a:t>
            </a:r>
            <a:r>
              <a:rPr lang="en" sz="2000">
                <a:solidFill>
                  <a:srgbClr val="263238"/>
                </a:solidFill>
              </a:rPr>
              <a:t> about Texera: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https://texera.io/</a:t>
            </a:r>
            <a:endParaRPr sz="2000">
              <a:solidFill>
                <a:srgbClr val="26323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63238"/>
              </a:solidFill>
            </a:endParaRPr>
          </a:p>
        </p:txBody>
      </p:sp>
      <p:pic>
        <p:nvPicPr>
          <p:cNvPr id="379" name="Google Shape;37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1975" y="1905300"/>
            <a:ext cx="1872299" cy="232529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7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Thank you for listening!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</a:t>
            </a:r>
            <a:r>
              <a:rPr lang="en"/>
              <a:t> Data Science Teaching Paradigm</a:t>
            </a:r>
            <a:endParaRPr/>
          </a:p>
        </p:txBody>
      </p:sp>
      <p:sp>
        <p:nvSpPr>
          <p:cNvPr id="203" name="Google Shape;203;p40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4" name="Google Shape;2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625" y="957275"/>
            <a:ext cx="3837350" cy="38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0"/>
          <p:cNvSpPr txBox="1"/>
          <p:nvPr/>
        </p:nvSpPr>
        <p:spPr>
          <a:xfrm>
            <a:off x="3563250" y="1344750"/>
            <a:ext cx="11091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3238"/>
                </a:solidFill>
                <a:latin typeface="Comic Sans MS"/>
                <a:ea typeface="Comic Sans MS"/>
                <a:cs typeface="Comic Sans MS"/>
                <a:sym typeface="Comic Sans MS"/>
              </a:rPr>
              <a:t>Data </a:t>
            </a:r>
            <a:endParaRPr sz="1200">
              <a:solidFill>
                <a:srgbClr val="26323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3238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Visualization</a:t>
            </a:r>
            <a:endParaRPr sz="1200">
              <a:solidFill>
                <a:srgbClr val="26323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6" name="Google Shape;206;p40"/>
          <p:cNvSpPr/>
          <p:nvPr/>
        </p:nvSpPr>
        <p:spPr>
          <a:xfrm>
            <a:off x="5323350" y="1109000"/>
            <a:ext cx="2868300" cy="539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Coding required</a:t>
            </a:r>
            <a:endParaRPr b="1"/>
          </a:p>
        </p:txBody>
      </p:sp>
      <p:sp>
        <p:nvSpPr>
          <p:cNvPr id="207" name="Google Shape;207;p40"/>
          <p:cNvSpPr/>
          <p:nvPr/>
        </p:nvSpPr>
        <p:spPr>
          <a:xfrm>
            <a:off x="5323350" y="1875225"/>
            <a:ext cx="2921400" cy="539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Software installation required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8" name="Google Shape;208;p40"/>
          <p:cNvSpPr/>
          <p:nvPr/>
        </p:nvSpPr>
        <p:spPr>
          <a:xfrm>
            <a:off x="5323350" y="2641450"/>
            <a:ext cx="2921400" cy="539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Limited collaboration capability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9" name="Google Shape;209;p40"/>
          <p:cNvSpPr/>
          <p:nvPr/>
        </p:nvSpPr>
        <p:spPr>
          <a:xfrm>
            <a:off x="5323350" y="3373488"/>
            <a:ext cx="2921400" cy="5394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Slow feedback loop 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10" name="Google Shape;210;p40"/>
          <p:cNvSpPr txBox="1"/>
          <p:nvPr/>
        </p:nvSpPr>
        <p:spPr>
          <a:xfrm>
            <a:off x="5235150" y="4173900"/>
            <a:ext cx="35124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can we improve this?</a:t>
            </a:r>
            <a:endParaRPr b="1"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File:Python-logo.png - Wikimedia Commons" id="211" name="Google Shape;21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1950" y="3912900"/>
            <a:ext cx="274351" cy="30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Exploration: “</a:t>
            </a:r>
            <a:r>
              <a:rPr lang="en"/>
              <a:t>Data Science For ALL</a:t>
            </a:r>
            <a:r>
              <a:rPr lang="en"/>
              <a:t>” Program</a:t>
            </a:r>
            <a:endParaRPr/>
          </a:p>
        </p:txBody>
      </p:sp>
      <p:sp>
        <p:nvSpPr>
          <p:cNvPr id="217" name="Google Shape;217;p41"/>
          <p:cNvSpPr txBox="1"/>
          <p:nvPr>
            <p:ph idx="1" type="body"/>
          </p:nvPr>
        </p:nvSpPr>
        <p:spPr>
          <a:xfrm>
            <a:off x="311700" y="947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</a:t>
            </a:r>
            <a:r>
              <a:rPr lang="en" sz="1600"/>
              <a:t>ummer 2023 and 2024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free program funded by the NSF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joint teaching effort of UCI and UCLA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Using </a:t>
            </a:r>
            <a:r>
              <a:rPr b="1" lang="en" sz="1600">
                <a:solidFill>
                  <a:srgbClr val="3C78D8"/>
                </a:solidFill>
              </a:rPr>
              <a:t>Texera</a:t>
            </a:r>
            <a:r>
              <a:rPr lang="en" sz="1300">
                <a:solidFill>
                  <a:schemeClr val="dk1"/>
                </a:solidFill>
              </a:rPr>
              <a:t>, </a:t>
            </a:r>
            <a:r>
              <a:rPr lang="en" sz="1600">
                <a:solidFill>
                  <a:schemeClr val="dk1"/>
                </a:solidFill>
              </a:rPr>
              <a:t>a no/low-code cloud service</a:t>
            </a:r>
            <a:endParaRPr b="1" sz="1600"/>
          </a:p>
        </p:txBody>
      </p:sp>
      <p:sp>
        <p:nvSpPr>
          <p:cNvPr id="218" name="Google Shape;218;p41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" name="Google Shape;2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700" y="2722649"/>
            <a:ext cx="2812600" cy="19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875" y="2722650"/>
            <a:ext cx="2644157" cy="198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Texera: A Cloud Platform for Collaborative Data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</a:t>
            </a:r>
            <a:r>
              <a:rPr lang="en"/>
              <a:t>and AI/ML</a:t>
            </a:r>
            <a:endParaRPr/>
          </a:p>
        </p:txBody>
      </p:sp>
      <p:sp>
        <p:nvSpPr>
          <p:cNvPr id="226" name="Google Shape;226;p42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7" name="Google Shape;227;p42"/>
          <p:cNvPicPr preferRelativeResize="0"/>
          <p:nvPr/>
        </p:nvPicPr>
        <p:blipFill rotWithShape="1">
          <a:blip r:embed="rId3">
            <a:alphaModFix/>
          </a:blip>
          <a:srcRect b="1778" l="17642" r="18015" t="10594"/>
          <a:stretch/>
        </p:blipFill>
        <p:spPr>
          <a:xfrm>
            <a:off x="7890673" y="276749"/>
            <a:ext cx="1057786" cy="8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275" y="1196600"/>
            <a:ext cx="7551452" cy="298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/>
          <p:nvPr/>
        </p:nvSpPr>
        <p:spPr>
          <a:xfrm>
            <a:off x="2710230" y="4328345"/>
            <a:ext cx="1988700" cy="411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Cloud Service</a:t>
            </a:r>
            <a:endParaRPr sz="1100"/>
          </a:p>
        </p:txBody>
      </p:sp>
      <p:sp>
        <p:nvSpPr>
          <p:cNvPr id="230" name="Google Shape;230;p42"/>
          <p:cNvSpPr/>
          <p:nvPr/>
        </p:nvSpPr>
        <p:spPr>
          <a:xfrm>
            <a:off x="636250" y="4328345"/>
            <a:ext cx="1988700" cy="411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GUI-based Workflow</a:t>
            </a:r>
            <a:endParaRPr sz="1100"/>
          </a:p>
        </p:txBody>
      </p:sp>
      <p:sp>
        <p:nvSpPr>
          <p:cNvPr id="231" name="Google Shape;231;p42"/>
          <p:cNvSpPr/>
          <p:nvPr/>
        </p:nvSpPr>
        <p:spPr>
          <a:xfrm>
            <a:off x="4757682" y="4328345"/>
            <a:ext cx="1988700" cy="411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Collaboration</a:t>
            </a:r>
            <a:endParaRPr sz="1100"/>
          </a:p>
        </p:txBody>
      </p:sp>
      <p:sp>
        <p:nvSpPr>
          <p:cNvPr id="232" name="Google Shape;232;p42"/>
          <p:cNvSpPr/>
          <p:nvPr/>
        </p:nvSpPr>
        <p:spPr>
          <a:xfrm>
            <a:off x="6805135" y="4328345"/>
            <a:ext cx="1988700" cy="411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AI/ML Access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 Data Science with Texera</a:t>
            </a:r>
            <a:endParaRPr/>
          </a:p>
        </p:txBody>
      </p:sp>
      <p:sp>
        <p:nvSpPr>
          <p:cNvPr id="238" name="Google Shape;238;p43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43"/>
          <p:cNvSpPr txBox="1"/>
          <p:nvPr/>
        </p:nvSpPr>
        <p:spPr>
          <a:xfrm>
            <a:off x="365850" y="857200"/>
            <a:ext cx="6993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3238"/>
                </a:solidFill>
              </a:rPr>
              <a:t>Example: visualize the posting trend of tweets</a:t>
            </a:r>
            <a:endParaRPr sz="1800">
              <a:solidFill>
                <a:srgbClr val="263238"/>
              </a:solidFill>
            </a:endParaRPr>
          </a:p>
        </p:txBody>
      </p:sp>
      <p:sp>
        <p:nvSpPr>
          <p:cNvPr id="240" name="Google Shape;240;p43"/>
          <p:cNvSpPr txBox="1"/>
          <p:nvPr/>
        </p:nvSpPr>
        <p:spPr>
          <a:xfrm>
            <a:off x="2899525" y="4041275"/>
            <a:ext cx="34911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	Data source: tweets_publish_trend.csv</a:t>
            </a:r>
            <a:endParaRPr sz="1000">
              <a:solidFill>
                <a:srgbClr val="263238"/>
              </a:solidFill>
            </a:endParaRPr>
          </a:p>
        </p:txBody>
      </p:sp>
      <p:graphicFrame>
        <p:nvGraphicFramePr>
          <p:cNvPr id="241" name="Google Shape;241;p43"/>
          <p:cNvGraphicFramePr/>
          <p:nvPr/>
        </p:nvGraphicFramePr>
        <p:xfrm>
          <a:off x="952500" y="1493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{C2FC0CBD-2A25-4D69-B2E7-196992EE19AB}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create_at_month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#tweets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2018-11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2018-12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2019-01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2019-02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…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…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Data Science with Texera</a:t>
            </a:r>
            <a:endParaRPr/>
          </a:p>
        </p:txBody>
      </p:sp>
      <p:sp>
        <p:nvSpPr>
          <p:cNvPr id="247" name="Google Shape;247;p44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44"/>
          <p:cNvSpPr txBox="1"/>
          <p:nvPr/>
        </p:nvSpPr>
        <p:spPr>
          <a:xfrm>
            <a:off x="1118325" y="2990225"/>
            <a:ext cx="17397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via code (Python)</a:t>
            </a:r>
            <a:endParaRPr sz="1000">
              <a:solidFill>
                <a:srgbClr val="263238"/>
              </a:solidFill>
            </a:endParaRPr>
          </a:p>
        </p:txBody>
      </p:sp>
      <p:sp>
        <p:nvSpPr>
          <p:cNvPr id="249" name="Google Shape;249;p44"/>
          <p:cNvSpPr txBox="1"/>
          <p:nvPr/>
        </p:nvSpPr>
        <p:spPr>
          <a:xfrm>
            <a:off x="365850" y="857200"/>
            <a:ext cx="6993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3238"/>
                </a:solidFill>
              </a:rPr>
              <a:t>Step1: read the data source</a:t>
            </a:r>
            <a:endParaRPr sz="1800">
              <a:solidFill>
                <a:srgbClr val="263238"/>
              </a:solidFill>
            </a:endParaRPr>
          </a:p>
        </p:txBody>
      </p:sp>
      <p:pic>
        <p:nvPicPr>
          <p:cNvPr id="250" name="Google Shape;250;p44"/>
          <p:cNvPicPr preferRelativeResize="0"/>
          <p:nvPr/>
        </p:nvPicPr>
        <p:blipFill/>
        <p:spPr>
          <a:xfrm>
            <a:off x="3248550" y="1549750"/>
            <a:ext cx="5583747" cy="27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4"/>
          <p:cNvSpPr txBox="1"/>
          <p:nvPr/>
        </p:nvSpPr>
        <p:spPr>
          <a:xfrm>
            <a:off x="5432875" y="4270250"/>
            <a:ext cx="17397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via Texera</a:t>
            </a:r>
            <a:endParaRPr sz="1000">
              <a:solidFill>
                <a:srgbClr val="263238"/>
              </a:solidFill>
            </a:endParaRPr>
          </a:p>
        </p:txBody>
      </p:sp>
      <p:pic>
        <p:nvPicPr>
          <p:cNvPr id="252" name="Google Shape;25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00" y="2016475"/>
            <a:ext cx="2762449" cy="10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Data Science with Texera</a:t>
            </a:r>
            <a:endParaRPr/>
          </a:p>
        </p:txBody>
      </p:sp>
      <p:sp>
        <p:nvSpPr>
          <p:cNvPr id="258" name="Google Shape;258;p45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45"/>
          <p:cNvSpPr txBox="1"/>
          <p:nvPr/>
        </p:nvSpPr>
        <p:spPr>
          <a:xfrm>
            <a:off x="365850" y="857200"/>
            <a:ext cx="6993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3238"/>
                </a:solidFill>
              </a:rPr>
              <a:t>Step1: read the data source</a:t>
            </a:r>
            <a:endParaRPr sz="1800">
              <a:solidFill>
                <a:srgbClr val="263238"/>
              </a:solidFill>
            </a:endParaRPr>
          </a:p>
        </p:txBody>
      </p:sp>
      <p:sp>
        <p:nvSpPr>
          <p:cNvPr id="260" name="Google Shape;260;p45"/>
          <p:cNvSpPr txBox="1"/>
          <p:nvPr/>
        </p:nvSpPr>
        <p:spPr>
          <a:xfrm>
            <a:off x="5432875" y="4270250"/>
            <a:ext cx="17397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via Texera</a:t>
            </a:r>
            <a:endParaRPr sz="1000">
              <a:solidFill>
                <a:srgbClr val="263238"/>
              </a:solidFill>
            </a:endParaRPr>
          </a:p>
        </p:txBody>
      </p:sp>
      <p:pic>
        <p:nvPicPr>
          <p:cNvPr id="261" name="Google Shape;26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550" y="1532925"/>
            <a:ext cx="5691510" cy="27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5"/>
          <p:cNvSpPr txBox="1"/>
          <p:nvPr/>
        </p:nvSpPr>
        <p:spPr>
          <a:xfrm>
            <a:off x="1118325" y="2990225"/>
            <a:ext cx="17397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via code (Python)</a:t>
            </a:r>
            <a:endParaRPr sz="1000">
              <a:solidFill>
                <a:srgbClr val="263238"/>
              </a:solidFill>
            </a:endParaRPr>
          </a:p>
        </p:txBody>
      </p:sp>
      <p:pic>
        <p:nvPicPr>
          <p:cNvPr id="263" name="Google Shape;26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100" y="2016475"/>
            <a:ext cx="2762449" cy="10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6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Step2: add a Bar 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6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46"/>
          <p:cNvSpPr txBox="1"/>
          <p:nvPr/>
        </p:nvSpPr>
        <p:spPr>
          <a:xfrm>
            <a:off x="965100" y="4171475"/>
            <a:ext cx="17397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via code (Python)</a:t>
            </a:r>
            <a:endParaRPr sz="1000">
              <a:solidFill>
                <a:srgbClr val="263238"/>
              </a:solidFill>
            </a:endParaRPr>
          </a:p>
        </p:txBody>
      </p:sp>
      <p:sp>
        <p:nvSpPr>
          <p:cNvPr id="271" name="Google Shape;271;p46"/>
          <p:cNvSpPr txBox="1"/>
          <p:nvPr/>
        </p:nvSpPr>
        <p:spPr>
          <a:xfrm>
            <a:off x="5562050" y="4224200"/>
            <a:ext cx="17397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via Texera</a:t>
            </a:r>
            <a:endParaRPr sz="1000">
              <a:solidFill>
                <a:srgbClr val="263238"/>
              </a:solidFill>
            </a:endParaRPr>
          </a:p>
        </p:txBody>
      </p:sp>
      <p:pic>
        <p:nvPicPr>
          <p:cNvPr id="272" name="Google Shape;2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00" y="1568975"/>
            <a:ext cx="3336212" cy="265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6"/>
          <p:cNvPicPr preferRelativeResize="0"/>
          <p:nvPr/>
        </p:nvPicPr>
        <p:blipFill/>
        <p:spPr>
          <a:xfrm>
            <a:off x="3534200" y="1568974"/>
            <a:ext cx="5557377" cy="265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/>
          <p:nvPr>
            <p:ph idx="12" type="sldNum"/>
          </p:nvPr>
        </p:nvSpPr>
        <p:spPr>
          <a:xfrm>
            <a:off x="8548658" y="4794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47"/>
          <p:cNvSpPr txBox="1"/>
          <p:nvPr/>
        </p:nvSpPr>
        <p:spPr>
          <a:xfrm>
            <a:off x="965100" y="4171475"/>
            <a:ext cx="17397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via code (Python)</a:t>
            </a:r>
            <a:endParaRPr sz="1000">
              <a:solidFill>
                <a:srgbClr val="263238"/>
              </a:solidFill>
            </a:endParaRPr>
          </a:p>
        </p:txBody>
      </p:sp>
      <p:sp>
        <p:nvSpPr>
          <p:cNvPr id="280" name="Google Shape;280;p47"/>
          <p:cNvSpPr txBox="1"/>
          <p:nvPr/>
        </p:nvSpPr>
        <p:spPr>
          <a:xfrm>
            <a:off x="5562050" y="4224200"/>
            <a:ext cx="17397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3238"/>
                </a:solidFill>
              </a:rPr>
              <a:t>via Texera</a:t>
            </a:r>
            <a:endParaRPr sz="1000">
              <a:solidFill>
                <a:srgbClr val="263238"/>
              </a:solidFill>
            </a:endParaRPr>
          </a:p>
        </p:txBody>
      </p:sp>
      <p:pic>
        <p:nvPicPr>
          <p:cNvPr id="281" name="Google Shape;28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00" y="1568975"/>
            <a:ext cx="3336212" cy="265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4200" y="1571100"/>
            <a:ext cx="5557376" cy="265522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7"/>
          <p:cNvSpPr txBox="1"/>
          <p:nvPr>
            <p:ph type="title"/>
          </p:nvPr>
        </p:nvSpPr>
        <p:spPr>
          <a:xfrm>
            <a:off x="311700" y="284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Step2: add a Bar Chart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